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33"/>
  </p:notesMasterIdLst>
  <p:handoutMasterIdLst>
    <p:handoutMasterId r:id="rId34"/>
  </p:handoutMasterIdLst>
  <p:sldIdLst>
    <p:sldId id="794" r:id="rId2"/>
    <p:sldId id="756" r:id="rId3"/>
    <p:sldId id="799" r:id="rId4"/>
    <p:sldId id="766" r:id="rId5"/>
    <p:sldId id="770" r:id="rId6"/>
    <p:sldId id="795" r:id="rId7"/>
    <p:sldId id="822" r:id="rId8"/>
    <p:sldId id="796" r:id="rId9"/>
    <p:sldId id="797" r:id="rId10"/>
    <p:sldId id="823" r:id="rId11"/>
    <p:sldId id="825" r:id="rId12"/>
    <p:sldId id="798" r:id="rId13"/>
    <p:sldId id="826" r:id="rId14"/>
    <p:sldId id="800" r:id="rId15"/>
    <p:sldId id="808" r:id="rId16"/>
    <p:sldId id="810" r:id="rId17"/>
    <p:sldId id="775" r:id="rId18"/>
    <p:sldId id="776" r:id="rId19"/>
    <p:sldId id="827" r:id="rId20"/>
    <p:sldId id="828" r:id="rId21"/>
    <p:sldId id="829" r:id="rId22"/>
    <p:sldId id="777" r:id="rId23"/>
    <p:sldId id="778" r:id="rId24"/>
    <p:sldId id="779" r:id="rId25"/>
    <p:sldId id="780" r:id="rId26"/>
    <p:sldId id="830" r:id="rId27"/>
    <p:sldId id="809" r:id="rId28"/>
    <p:sldId id="787" r:id="rId29"/>
    <p:sldId id="788" r:id="rId30"/>
    <p:sldId id="786" r:id="rId31"/>
    <p:sldId id="811" r:id="rId32"/>
  </p:sldIdLst>
  <p:sldSz cx="12192000" cy="6858000"/>
  <p:notesSz cx="7099300" cy="10234613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333FF"/>
    <a:srgbClr val="FFFF00"/>
    <a:srgbClr val="FF3300"/>
    <a:srgbClr val="CC00CC"/>
    <a:srgbClr val="FFCC00"/>
    <a:srgbClr val="FF9999"/>
    <a:srgbClr val="CC0000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8" autoAdjust="0"/>
  </p:normalViewPr>
  <p:slideViewPr>
    <p:cSldViewPr>
      <p:cViewPr varScale="1">
        <p:scale>
          <a:sx n="131" d="100"/>
          <a:sy n="131" d="100"/>
        </p:scale>
        <p:origin x="3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67BAD947-BB31-456D-A2F8-2D0CBCE72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71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39" y="4861781"/>
            <a:ext cx="5678824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07A86CA3-876B-4777-9BC7-218EB9075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21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 and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A86CA3-876B-4777-9BC7-218EB907570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56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44AFB6-BBB0-4A1F-B30B-98094C83B36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EFBD2-A148-48AD-9D47-CD4286BBDC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A4B49-A051-4FAA-9AEC-835F91AA8D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7AC01-D2CB-4540-93D1-D7C3B9A542A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C4967-531B-45F1-B9E5-EE8E1016A64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EB04B-40E3-4769-81A4-173CB0767A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E7C30-ADED-4EC1-A9AA-3F7255F7564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927E0-E593-4C6F-8C86-8B3BC09663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8602E-2215-4921-BE3E-EDA24D8B5B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55ADB-135F-4CEB-998C-ADFAC69A3E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EB40C-E905-43FA-A787-E5AE665DFB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B6014-538B-4104-B2A7-56E8D9CAEB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067BA683-6345-485C-9433-128238328C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9.xml"/><Relationship Id="rId7" Type="http://schemas.openxmlformats.org/officeDocument/2006/relationships/image" Target="../media/image14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4.xml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9.png"/><Relationship Id="rId5" Type="http://schemas.openxmlformats.org/officeDocument/2006/relationships/tags" Target="../tags/tag16.xml"/><Relationship Id="rId10" Type="http://schemas.openxmlformats.org/officeDocument/2006/relationships/image" Target="../media/image28.png"/><Relationship Id="rId4" Type="http://schemas.openxmlformats.org/officeDocument/2006/relationships/tags" Target="../tags/tag15.xml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image" Target="../media/image33.png"/><Relationship Id="rId26" Type="http://schemas.openxmlformats.org/officeDocument/2006/relationships/image" Target="../media/image22.png"/><Relationship Id="rId3" Type="http://schemas.openxmlformats.org/officeDocument/2006/relationships/tags" Target="../tags/tag19.xml"/><Relationship Id="rId21" Type="http://schemas.openxmlformats.org/officeDocument/2006/relationships/image" Target="../media/image36.png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image" Target="../media/image32.png"/><Relationship Id="rId25" Type="http://schemas.openxmlformats.org/officeDocument/2006/relationships/image" Target="../media/image21.png"/><Relationship Id="rId33" Type="http://schemas.openxmlformats.org/officeDocument/2006/relationships/image" Target="../media/image44.png"/><Relationship Id="rId2" Type="http://schemas.openxmlformats.org/officeDocument/2006/relationships/tags" Target="../tags/tag18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0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image" Target="../media/image20.png"/><Relationship Id="rId32" Type="http://schemas.openxmlformats.org/officeDocument/2006/relationships/image" Target="../media/image43.png"/><Relationship Id="rId5" Type="http://schemas.openxmlformats.org/officeDocument/2006/relationships/tags" Target="../tags/tag21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38.png"/><Relationship Id="rId28" Type="http://schemas.openxmlformats.org/officeDocument/2006/relationships/image" Target="../media/image39.png"/><Relationship Id="rId10" Type="http://schemas.openxmlformats.org/officeDocument/2006/relationships/tags" Target="../tags/tag26.xml"/><Relationship Id="rId19" Type="http://schemas.openxmlformats.org/officeDocument/2006/relationships/image" Target="../media/image34.png"/><Relationship Id="rId31" Type="http://schemas.openxmlformats.org/officeDocument/2006/relationships/image" Target="../media/image42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image" Target="../media/image37.png"/><Relationship Id="rId27" Type="http://schemas.openxmlformats.org/officeDocument/2006/relationships/image" Target="../media/image23.png"/><Relationship Id="rId30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avi"/><Relationship Id="rId1" Type="http://schemas.microsoft.com/office/2007/relationships/media" Target="../media/media9.avi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1400" y="1600200"/>
            <a:ext cx="4997888" cy="4203117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12192000" cy="1524000"/>
          </a:xfrm>
          <a:effectLst/>
        </p:spPr>
        <p:txBody>
          <a:bodyPr/>
          <a:lstStyle/>
          <a:p>
            <a:pPr eaLnBrk="1" hangingPunct="1"/>
            <a:r>
              <a:rPr lang="en-US" sz="3600" dirty="0"/>
              <a:t>Reinforcement Learning II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003922"/>
            <a:ext cx="12192000" cy="7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Dan Klein and Pieter Abbeel --- University of California, Berkeley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created by Dan Klein and Pieter Abbeel for CS188 Intro to AI at UC Berkeley.  All CS188 materials are available at http://</a:t>
            </a:r>
            <a:r>
              <a:rPr lang="en-US" sz="1400" dirty="0" err="1">
                <a:latin typeface="Calibri"/>
                <a:cs typeface="Calibri"/>
              </a:rPr>
              <a:t>ai.berkeley.edu</a:t>
            </a:r>
            <a:r>
              <a:rPr lang="en-US" sz="1400" dirty="0">
                <a:latin typeface="Calibri"/>
                <a:cs typeface="Calibri"/>
              </a:rPr>
              <a:t>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 still assume an MDP: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set of states s </a:t>
            </a:r>
            <a:r>
              <a:rPr lang="en-US" sz="2400" dirty="0">
                <a:solidFill>
                  <a:srgbClr val="C00000"/>
                </a:solidFill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00000"/>
                </a:solidFill>
              </a:rPr>
              <a:t>S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set of actions (per state) A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model T(</a:t>
            </a:r>
            <a:r>
              <a:rPr lang="en-US" sz="2400" dirty="0" err="1">
                <a:solidFill>
                  <a:srgbClr val="C00000"/>
                </a:solidFill>
              </a:rPr>
              <a:t>s,a,s</a:t>
            </a:r>
            <a:r>
              <a:rPr lang="en-US" sz="2400" dirty="0">
                <a:solidFill>
                  <a:srgbClr val="C00000"/>
                </a:solidFill>
              </a:rPr>
              <a:t>’)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reward function R(</a:t>
            </a:r>
            <a:r>
              <a:rPr lang="en-US" sz="2400" dirty="0" err="1">
                <a:solidFill>
                  <a:srgbClr val="C00000"/>
                </a:solidFill>
              </a:rPr>
              <a:t>s,a,s</a:t>
            </a:r>
            <a:r>
              <a:rPr lang="en-US" sz="2400" dirty="0">
                <a:solidFill>
                  <a:srgbClr val="C00000"/>
                </a:solidFill>
              </a:rPr>
              <a:t>’)</a:t>
            </a:r>
          </a:p>
          <a:p>
            <a:r>
              <a:rPr lang="en-US" sz="2800" dirty="0"/>
              <a:t>Still looking for a policy </a:t>
            </a:r>
            <a:r>
              <a:rPr lang="en-US" sz="2800" dirty="0">
                <a:solidFill>
                  <a:srgbClr val="CC0000"/>
                </a:solidFill>
                <a:sym typeface="Symbol" pitchFamily="18" charset="2"/>
              </a:rPr>
              <a:t>(s)</a:t>
            </a:r>
          </a:p>
          <a:p>
            <a:pPr lvl="1"/>
            <a:endParaRPr lang="en-US" sz="2400" dirty="0">
              <a:sym typeface="Symbol" pitchFamily="18" charset="2"/>
            </a:endParaRPr>
          </a:p>
          <a:p>
            <a:r>
              <a:rPr lang="en-US" sz="2800" dirty="0"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00000"/>
                </a:solidFill>
                <a:sym typeface="Symbol" pitchFamily="18" charset="2"/>
              </a:rPr>
              <a:t>don’t know T or R</a:t>
            </a:r>
            <a:r>
              <a:rPr lang="en-US" sz="2800" dirty="0">
                <a:sym typeface="Symbol" pitchFamily="18" charset="2"/>
              </a:rPr>
              <a:t>, so must try out actions</a:t>
            </a:r>
          </a:p>
          <a:p>
            <a:pPr lvl="1"/>
            <a:endParaRPr lang="en-US" sz="2400" dirty="0">
              <a:solidFill>
                <a:srgbClr val="CC0000"/>
              </a:solidFill>
              <a:sym typeface="Symbol" pitchFamily="18" charset="2"/>
            </a:endParaRPr>
          </a:p>
          <a:p>
            <a:r>
              <a:rPr lang="en-US" sz="2800" dirty="0">
                <a:sym typeface="Symbol" pitchFamily="18" charset="2"/>
              </a:rPr>
              <a:t>Big idea: </a:t>
            </a:r>
            <a:r>
              <a:rPr lang="en-US" sz="2800" dirty="0">
                <a:solidFill>
                  <a:srgbClr val="C00000"/>
                </a:solidFill>
                <a:sym typeface="Symbol" pitchFamily="18" charset="2"/>
              </a:rPr>
              <a:t>Compute all averages over T using sample outcomes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3877" y="1524000"/>
            <a:ext cx="4484846" cy="239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cs typeface="Calibri"/>
              </a:rPr>
              <a:t>The Story So Far: MDPs and RL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219200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3400" y="1742420"/>
            <a:ext cx="10972800" cy="1912485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0400" y="1914942"/>
            <a:ext cx="617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Goal	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	Value / policy iteration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	Policy evaluation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810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3400" y="4409420"/>
            <a:ext cx="5105400" cy="1912485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484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419600"/>
            <a:ext cx="5105400" cy="1905000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4581942"/>
            <a:ext cx="5105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Goal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VI/PI on approx. MDP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PE on approx. MDP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0" y="4581942"/>
            <a:ext cx="5105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Goal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Q-learning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Value Learning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Model-Free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53400" cy="4800600"/>
          </a:xfrm>
        </p:spPr>
        <p:txBody>
          <a:bodyPr/>
          <a:lstStyle/>
          <a:p>
            <a:r>
              <a:rPr lang="en-US" dirty="0"/>
              <a:t>Model-free (temporal difference) learning</a:t>
            </a:r>
          </a:p>
          <a:p>
            <a:pPr lvl="1"/>
            <a:r>
              <a:rPr lang="en-US" dirty="0"/>
              <a:t>Experience world through episodes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Update estimates each transition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Over time, updates will mimic Bellman updates</a:t>
            </a:r>
          </a:p>
          <a:p>
            <a:pPr lvl="2"/>
            <a:endParaRPr lang="en-US" sz="2000" dirty="0"/>
          </a:p>
          <a:p>
            <a:endParaRPr lang="en-US" sz="36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7185" name="Picture 2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1916" y="3764280"/>
            <a:ext cx="1695941" cy="44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Picture 2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2982228"/>
            <a:ext cx="5733895" cy="44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0" name="Text Box 19"/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r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9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2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4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48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5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6" name="Text Box 19"/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s’, a’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0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s’’</a:t>
              </a:r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400"/>
              <a:t>We’d like to do Q-value updates to each Q-state: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r>
              <a:rPr lang="en-US" sz="2000"/>
              <a:t>But can’t compute this update without knowing T, R</a:t>
            </a:r>
          </a:p>
          <a:p>
            <a:pPr lvl="4"/>
            <a:endParaRPr lang="en-US" sz="1200"/>
          </a:p>
          <a:p>
            <a:r>
              <a:rPr lang="en-US" sz="2400"/>
              <a:t>Instead, compute average as we go</a:t>
            </a:r>
          </a:p>
          <a:p>
            <a:pPr lvl="1"/>
            <a:r>
              <a:rPr lang="en-US" sz="2000"/>
              <a:t>Receive a sample transition (s,a,r,s’)</a:t>
            </a:r>
          </a:p>
          <a:p>
            <a:pPr lvl="1"/>
            <a:r>
              <a:rPr lang="en-US" sz="2000"/>
              <a:t>This sample suggests</a:t>
            </a:r>
          </a:p>
          <a:p>
            <a:pPr lvl="2"/>
            <a:endParaRPr lang="en-US" sz="1600"/>
          </a:p>
          <a:p>
            <a:pPr lvl="2"/>
            <a:endParaRPr lang="en-US" sz="1600"/>
          </a:p>
          <a:p>
            <a:pPr lvl="1"/>
            <a:r>
              <a:rPr lang="en-US" sz="2000"/>
              <a:t>But we want to average over results from (s,a)  (Why?)</a:t>
            </a:r>
          </a:p>
          <a:p>
            <a:pPr lvl="1"/>
            <a:r>
              <a:rPr lang="en-US" sz="2000"/>
              <a:t>So keep a running average</a:t>
            </a:r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  <p:pic>
        <p:nvPicPr>
          <p:cNvPr id="17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25675" y="5791200"/>
            <a:ext cx="7375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4495800"/>
            <a:ext cx="34686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12984" y="1898552"/>
            <a:ext cx="8165848" cy="76552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525000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400" dirty="0"/>
              <a:t>You have to explore enough</a:t>
            </a:r>
          </a:p>
          <a:p>
            <a:pPr lvl="1"/>
            <a:r>
              <a:rPr lang="en-US" sz="2400" dirty="0"/>
              <a:t>You have to eventually make the learning rate</a:t>
            </a:r>
          </a:p>
          <a:p>
            <a:pPr lvl="1">
              <a:buNone/>
            </a:pPr>
            <a:r>
              <a:rPr lang="en-US" sz="2400" dirty="0"/>
              <a:t>	small enough</a:t>
            </a:r>
          </a:p>
          <a:p>
            <a:pPr lvl="1"/>
            <a:r>
              <a:rPr lang="en-US" sz="2400" dirty="0"/>
              <a:t>… but not decrease it too quickly</a:t>
            </a:r>
          </a:p>
          <a:p>
            <a:pPr lvl="1"/>
            <a:r>
              <a:rPr lang="en-US" sz="24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7772400" y="648811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auto – cliff grid (L11D1)]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Q-Learning Auto Cliff Grid</a:t>
            </a:r>
          </a:p>
        </p:txBody>
      </p:sp>
      <p:pic>
        <p:nvPicPr>
          <p:cNvPr id="5" name="Qlearning--auto--cliff-gri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799" y="1143000"/>
            <a:ext cx="8534402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6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700" y="914400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Explore?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Several schemes for forcing exploration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Simplest: random actions (</a:t>
            </a:r>
            <a:r>
              <a:rPr lang="en-US" dirty="0">
                <a:sym typeface="Symbol" pitchFamily="18" charset="2"/>
              </a:rPr>
              <a:t>-greedy)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Every time step, flip a coin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With (small) probability </a:t>
            </a:r>
            <a:r>
              <a:rPr lang="en-US" dirty="0">
                <a:sym typeface="Symbol" pitchFamily="18" charset="2"/>
              </a:rPr>
              <a:t>, act randomly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With (large) probability 1-</a:t>
            </a:r>
            <a:r>
              <a:rPr lang="en-US" dirty="0">
                <a:sym typeface="Symbol" pitchFamily="18" charset="2"/>
              </a:rPr>
              <a:t>, act on current policy</a:t>
            </a:r>
          </a:p>
          <a:p>
            <a:pPr lvl="2">
              <a:lnSpc>
                <a:spcPct val="90000"/>
              </a:lnSpc>
            </a:pPr>
            <a:endParaRPr lang="en-US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Problems with random actions?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You do eventually explore the space, but keep thrashing around once learning is done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One solution: lower  over time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 pitchFamily="18" charset="2"/>
              </a:rPr>
              <a:t>Another solution: exploration functions</a:t>
            </a:r>
          </a:p>
          <a:p>
            <a:pPr>
              <a:lnSpc>
                <a:spcPct val="90000"/>
              </a:lnSpc>
            </a:pPr>
            <a:endParaRPr lang="en-US" dirty="0">
              <a:sym typeface="Symbol" pitchFamily="18" charset="2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4391" y="1600200"/>
            <a:ext cx="3348017" cy="4267200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5867400" y="6211669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manual exploration – bridge grid (L11D2)] [Demo: Q-learning – epsilon-greedy -- crawler (L11D3)]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Video of Demo Q-learning – Manual Exploration – Bridge Grid </a:t>
            </a:r>
          </a:p>
        </p:txBody>
      </p:sp>
      <p:pic>
        <p:nvPicPr>
          <p:cNvPr id="5" name="Qlearning--manual exploration--bridge gri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894" y="1142999"/>
            <a:ext cx="8304213" cy="519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7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Video of Demo Q-learning – Epsilon-Greedy – Crawler </a:t>
            </a:r>
          </a:p>
        </p:txBody>
      </p:sp>
      <p:pic>
        <p:nvPicPr>
          <p:cNvPr id="3" name="Qlearning--epsilon greedy--crawl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43001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3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/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Modified Q-Update:</a:t>
            </a:r>
          </a:p>
        </p:txBody>
      </p:sp>
      <p:pic>
        <p:nvPicPr>
          <p:cNvPr id="16" name="Picture 1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/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Regular Q-Update: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exploration – Q-learning – crawler – exploration function (L11D4)]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Video of Demo Q-learning – Exploration Function – Crawler </a:t>
            </a:r>
          </a:p>
        </p:txBody>
      </p:sp>
      <p:pic>
        <p:nvPicPr>
          <p:cNvPr id="3" name="Qlearning--exploration function--crawl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2100" y="1143000"/>
            <a:ext cx="906780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7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4927600" cy="4729164"/>
          </a:xfrm>
        </p:spPr>
        <p:txBody>
          <a:bodyPr/>
          <a:lstStyle/>
          <a:p>
            <a:r>
              <a:rPr lang="en-US" sz="2200" dirty="0"/>
              <a:t>Even if you learn the optimal policy, you still make mistakes along the way!</a:t>
            </a:r>
          </a:p>
          <a:p>
            <a:r>
              <a:rPr lang="en-US" sz="2200" dirty="0"/>
              <a:t>Regret is a measure of your total mistake cost: the difference between your (expected) rewards, including youthful </a:t>
            </a:r>
            <a:r>
              <a:rPr lang="en-US" sz="2200" dirty="0" err="1"/>
              <a:t>suboptimality</a:t>
            </a:r>
            <a:r>
              <a:rPr lang="en-US" sz="2200" dirty="0"/>
              <a:t>, and optimal (expected) rewards</a:t>
            </a:r>
          </a:p>
          <a:p>
            <a:r>
              <a:rPr lang="en-US" sz="2200" dirty="0"/>
              <a:t>Minimizing regret goes beyond learning to be optimal – it requires optimally learning to be optimal</a:t>
            </a:r>
          </a:p>
          <a:p>
            <a:r>
              <a:rPr lang="en-US" sz="2200" dirty="0"/>
              <a:t>Example: random exploration and exploration functions both end up optimal, but random exploration has higher regret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9758" y="1447800"/>
            <a:ext cx="6889574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5613" y="1314450"/>
            <a:ext cx="6229350" cy="52387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295401"/>
            <a:ext cx="5105400" cy="4941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Generalizing Across States</a:t>
            </a:r>
          </a:p>
        </p:txBody>
      </p:sp>
      <p:sp>
        <p:nvSpPr>
          <p:cNvPr id="1799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69850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Basic Q-Learning keeps a table of all q-values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 realistic situations, we cannot possibly learn about every single state!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Too many states to visit them all in training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Too many states to hold the q-tables in memory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Instead, we want to generalize: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Learn about some small number of training states from experience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Generalize that experience to new, similar situations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This is a fundamental idea in machine learning, and we’ll see it over and over again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657918"/>
            <a:ext cx="4677116" cy="2914014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192" y="1320003"/>
            <a:ext cx="2971800" cy="2108756"/>
          </a:xfrm>
          <a:prstGeom prst="rect">
            <a:avLst/>
          </a:prstGeom>
          <a:noFill/>
        </p:spPr>
      </p:pic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10134600" y="6550223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 – RL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Pacman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914400" y="2971800"/>
            <a:ext cx="2895600" cy="2835275"/>
            <a:chOff x="3408" y="912"/>
            <a:chExt cx="1584" cy="1551"/>
          </a:xfrm>
        </p:grpSpPr>
        <p:grpSp>
          <p:nvGrpSpPr>
            <p:cNvPr id="14358" name="Group 5"/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14362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3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648200" y="2971800"/>
            <a:ext cx="2895600" cy="2835275"/>
            <a:chOff x="3456" y="2592"/>
            <a:chExt cx="1584" cy="1551"/>
          </a:xfrm>
        </p:grpSpPr>
        <p:grpSp>
          <p:nvGrpSpPr>
            <p:cNvPr id="14352" name="Group 12"/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4356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7" name="Picture 1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3" name="Picture 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4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5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8458200" y="2971800"/>
            <a:ext cx="2895600" cy="2835275"/>
            <a:chOff x="3744" y="3190"/>
            <a:chExt cx="1056" cy="1034"/>
          </a:xfrm>
        </p:grpSpPr>
        <p:grpSp>
          <p:nvGrpSpPr>
            <p:cNvPr id="14345" name="Group 19"/>
            <p:cNvGrpSpPr>
              <a:grpSpLocks/>
            </p:cNvGrpSpPr>
            <p:nvPr/>
          </p:nvGrpSpPr>
          <p:grpSpPr bwMode="auto">
            <a:xfrm>
              <a:off x="3744" y="3190"/>
              <a:ext cx="1056" cy="1034"/>
              <a:chOff x="3360" y="1008"/>
              <a:chExt cx="1584" cy="1551"/>
            </a:xfrm>
          </p:grpSpPr>
          <p:pic>
            <p:nvPicPr>
              <p:cNvPr id="14350" name="Picture 2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1" name="Picture 2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46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92" y="3830"/>
              <a:ext cx="14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00" y="4022"/>
              <a:ext cx="131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8" name="Picture 2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08" y="4022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Rectangle 25"/>
            <p:cNvSpPr>
              <a:spLocks noChangeArrowheads="1"/>
            </p:cNvSpPr>
            <p:nvPr/>
          </p:nvSpPr>
          <p:spPr bwMode="auto">
            <a:xfrm>
              <a:off x="4512" y="3264"/>
              <a:ext cx="96" cy="9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4" name="Text Box 28"/>
          <p:cNvSpPr txBox="1">
            <a:spLocks noChangeArrowheads="1"/>
          </p:cNvSpPr>
          <p:nvPr/>
        </p:nvSpPr>
        <p:spPr bwMode="auto">
          <a:xfrm>
            <a:off x="5105400" y="6096000"/>
            <a:ext cx="7086600" cy="80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watch all (L11D5)]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silent train (L11D6)] 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tricky – watch all (L11D7)]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Let’s say we discover through experience that this state is bad: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In naïve q-learning, we know nothing about this state: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58200" y="1524000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Or even this one!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Q-Learning </a:t>
            </a:r>
            <a:r>
              <a:rPr lang="en-US" sz="4000" dirty="0" err="1"/>
              <a:t>Pacman</a:t>
            </a:r>
            <a:r>
              <a:rPr lang="en-US" sz="4000" dirty="0"/>
              <a:t> – Tiny – Watch All</a:t>
            </a:r>
          </a:p>
        </p:txBody>
      </p:sp>
      <p:pic>
        <p:nvPicPr>
          <p:cNvPr id="5" name="Qlearning--pacman--tiny--watch al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7544" y="1143000"/>
            <a:ext cx="8316913" cy="51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5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Q-Learning </a:t>
            </a:r>
            <a:r>
              <a:rPr lang="en-US" sz="4000" dirty="0" err="1"/>
              <a:t>Pacman</a:t>
            </a:r>
            <a:r>
              <a:rPr lang="en-US" sz="4000" dirty="0"/>
              <a:t> – Tiny – Silent Train</a:t>
            </a:r>
          </a:p>
        </p:txBody>
      </p:sp>
      <p:pic>
        <p:nvPicPr>
          <p:cNvPr id="3" name="Qlearning--pacman--tiny--silent trai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143000"/>
            <a:ext cx="8290559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0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Q-Learning </a:t>
            </a:r>
            <a:r>
              <a:rPr lang="en-US" sz="4000" dirty="0" err="1"/>
              <a:t>Pacman</a:t>
            </a:r>
            <a:r>
              <a:rPr lang="en-US" sz="4000" dirty="0"/>
              <a:t> – Tricky – Watch All</a:t>
            </a:r>
          </a:p>
        </p:txBody>
      </p:sp>
      <p:pic>
        <p:nvPicPr>
          <p:cNvPr id="3" name="Qlearning--pacman--tricky--watch al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20240" y="1143000"/>
            <a:ext cx="8351520" cy="521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0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Feature-Based Representations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858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Solution: describe a state using a vector of features (properties)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Features are functions from states to real numbers (often 0/1) that capture important properties of the state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Example features: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Distance to closest ghost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Distance to closest dot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Number of ghosts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1 / (dist to dot)</a:t>
            </a:r>
            <a:r>
              <a:rPr lang="en-US" sz="1800" baseline="30000" dirty="0"/>
              <a:t>2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Is </a:t>
            </a:r>
            <a:r>
              <a:rPr lang="en-US" sz="1800" dirty="0" err="1"/>
              <a:t>Pacman</a:t>
            </a:r>
            <a:r>
              <a:rPr lang="en-US" sz="1800" dirty="0"/>
              <a:t> in a tunnel? (0/1)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…… etc.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Is it the exact state on this slide?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also describe a q-state (s, a) with features (e.g. action moves closer to food)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543800" y="1752600"/>
            <a:ext cx="4038600" cy="3954463"/>
            <a:chOff x="5943600" y="1524000"/>
            <a:chExt cx="2514600" cy="2462213"/>
          </a:xfrm>
        </p:grpSpPr>
        <p:grpSp>
          <p:nvGrpSpPr>
            <p:cNvPr id="15364" name="Group 4"/>
            <p:cNvGrpSpPr>
              <a:grpSpLocks/>
            </p:cNvGrpSpPr>
            <p:nvPr/>
          </p:nvGrpSpPr>
          <p:grpSpPr bwMode="auto">
            <a:xfrm>
              <a:off x="5943600" y="1524000"/>
              <a:ext cx="2514600" cy="2462213"/>
              <a:chOff x="3744" y="960"/>
              <a:chExt cx="1584" cy="1551"/>
            </a:xfrm>
          </p:grpSpPr>
          <p:grpSp>
            <p:nvGrpSpPr>
              <p:cNvPr id="15367" name="Group 5"/>
              <p:cNvGrpSpPr>
                <a:grpSpLocks/>
              </p:cNvGrpSpPr>
              <p:nvPr/>
            </p:nvGrpSpPr>
            <p:grpSpPr bwMode="auto">
              <a:xfrm>
                <a:off x="3744" y="960"/>
                <a:ext cx="1584" cy="1551"/>
                <a:chOff x="3408" y="912"/>
                <a:chExt cx="1584" cy="1551"/>
              </a:xfrm>
            </p:grpSpPr>
            <p:grpSp>
              <p:nvGrpSpPr>
                <p:cNvPr id="15371" name="Group 6"/>
                <p:cNvGrpSpPr>
                  <a:grpSpLocks/>
                </p:cNvGrpSpPr>
                <p:nvPr/>
              </p:nvGrpSpPr>
              <p:grpSpPr bwMode="auto">
                <a:xfrm>
                  <a:off x="3408" y="912"/>
                  <a:ext cx="1584" cy="1551"/>
                  <a:chOff x="3360" y="1008"/>
                  <a:chExt cx="1584" cy="1551"/>
                </a:xfrm>
              </p:grpSpPr>
              <p:pic>
                <p:nvPicPr>
                  <p:cNvPr id="15375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r="73026"/>
                  <a:stretch>
                    <a:fillRect/>
                  </a:stretch>
                </p:blipFill>
                <p:spPr bwMode="auto">
                  <a:xfrm>
                    <a:off x="3360" y="1008"/>
                    <a:ext cx="768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5376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l="72498" r="-1158"/>
                  <a:stretch>
                    <a:fillRect/>
                  </a:stretch>
                </p:blipFill>
                <p:spPr bwMode="auto">
                  <a:xfrm>
                    <a:off x="4128" y="1008"/>
                    <a:ext cx="816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15372" name="Picture 9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80" y="1872"/>
                  <a:ext cx="216" cy="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3" name="Picture 10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792" y="2160"/>
                  <a:ext cx="197" cy="1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4" name="Picture 11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504" y="2160"/>
                  <a:ext cx="216" cy="1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5368" name="Rectangle 12"/>
              <p:cNvSpPr>
                <a:spLocks noChangeArrowheads="1"/>
              </p:cNvSpPr>
              <p:nvPr/>
            </p:nvSpPr>
            <p:spPr bwMode="auto">
              <a:xfrm>
                <a:off x="4032" y="220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Rectangle 13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0" name="Rectangle 14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65" name="Rectangle 15"/>
            <p:cNvSpPr>
              <a:spLocks noChangeArrowheads="1"/>
            </p:cNvSpPr>
            <p:nvPr/>
          </p:nvSpPr>
          <p:spPr bwMode="auto">
            <a:xfrm>
              <a:off x="6096000" y="3352800"/>
              <a:ext cx="228600" cy="1524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Value Functions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09728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Using a feature representation, we can write a q function (or value function) for any state using a few weights: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4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Advantage: our experience is summed up in a few powerful numbers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Disadvantage: states may share features but actually be very different in value!</a:t>
            </a:r>
          </a:p>
        </p:txBody>
      </p:sp>
      <p:pic>
        <p:nvPicPr>
          <p:cNvPr id="16388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5299" y="2636837"/>
            <a:ext cx="69294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3398837"/>
            <a:ext cx="78359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600200" y="1371600"/>
            <a:ext cx="8991600" cy="762000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sp>
        <p:nvSpPr>
          <p:cNvPr id="1803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9296400" cy="4267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Q-learning with linear Q-functions: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Intuitive interpretation: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Adjust weights of active features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E.g., if something unexpectedly bad happens, blame the features that were on: </a:t>
            </a:r>
            <a:r>
              <a:rPr lang="en-US" sz="2000" dirty="0" err="1"/>
              <a:t>disprefer</a:t>
            </a:r>
            <a:r>
              <a:rPr lang="en-US" sz="2000" dirty="0"/>
              <a:t> all states with that state’s features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>
              <a:lnSpc>
                <a:spcPct val="80000"/>
              </a:lnSpc>
            </a:pPr>
            <a:r>
              <a:rPr lang="en-US" sz="2400" dirty="0"/>
              <a:t>Formal justification: online least squares</a:t>
            </a:r>
          </a:p>
        </p:txBody>
      </p:sp>
      <p:pic>
        <p:nvPicPr>
          <p:cNvPr id="18" name="Picture 1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81125" y="3798888"/>
            <a:ext cx="479107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35175" y="4332288"/>
            <a:ext cx="45180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600200"/>
            <a:ext cx="78359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71600" y="3200400"/>
            <a:ext cx="438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371600" y="2819400"/>
            <a:ext cx="2514617" cy="278893"/>
          </a:xfrm>
          <a:prstGeom prst="rect">
            <a:avLst/>
          </a:prstGeom>
          <a:noFill/>
          <a:ln/>
          <a:effectLst/>
        </p:spPr>
      </p:pic>
      <p:sp>
        <p:nvSpPr>
          <p:cNvPr id="18442" name="TextBox 16"/>
          <p:cNvSpPr txBox="1">
            <a:spLocks noChangeArrowheads="1"/>
          </p:cNvSpPr>
          <p:nvPr/>
        </p:nvSpPr>
        <p:spPr bwMode="auto">
          <a:xfrm>
            <a:off x="7010400" y="373380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Exact Q’s</a:t>
            </a:r>
          </a:p>
        </p:txBody>
      </p:sp>
      <p:sp>
        <p:nvSpPr>
          <p:cNvPr id="18443" name="TextBox 17"/>
          <p:cNvSpPr txBox="1">
            <a:spLocks noChangeArrowheads="1"/>
          </p:cNvSpPr>
          <p:nvPr/>
        </p:nvSpPr>
        <p:spPr bwMode="auto">
          <a:xfrm>
            <a:off x="7010400" y="42672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Approximate Q’s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7150" y="2438400"/>
            <a:ext cx="2940050" cy="2845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/>
      <p:bldP spid="184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ight Arrow 52"/>
          <p:cNvSpPr/>
          <p:nvPr/>
        </p:nvSpPr>
        <p:spPr>
          <a:xfrm>
            <a:off x="6324600" y="2057400"/>
            <a:ext cx="2362200" cy="16002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Q-Pacman</a:t>
            </a:r>
          </a:p>
        </p:txBody>
      </p:sp>
      <p:pic>
        <p:nvPicPr>
          <p:cNvPr id="1804315" name="Picture 2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71800" y="2209800"/>
            <a:ext cx="2970896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4316" name="Picture 2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23105" y="3200400"/>
            <a:ext cx="2920495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286000" y="4391048"/>
            <a:ext cx="4298086" cy="485752"/>
          </a:xfrm>
          <a:prstGeom prst="rect">
            <a:avLst/>
          </a:prstGeom>
          <a:noFill/>
          <a:ln/>
          <a:effectLst/>
        </p:spPr>
      </p:pic>
      <p:pic>
        <p:nvPicPr>
          <p:cNvPr id="18441" name="Picture 3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90056" y="1219200"/>
            <a:ext cx="6906374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919288" y="5334000"/>
            <a:ext cx="2555662" cy="214185"/>
          </a:xfrm>
          <a:prstGeom prst="rect">
            <a:avLst/>
          </a:prstGeom>
          <a:noFill/>
          <a:ln/>
          <a:effectLst/>
        </p:spPr>
      </p:pic>
      <p:pic>
        <p:nvPicPr>
          <p:cNvPr id="64" name="Picture 6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6262684" y="5105400"/>
            <a:ext cx="4010033" cy="315396"/>
          </a:xfrm>
          <a:prstGeom prst="rect">
            <a:avLst/>
          </a:prstGeom>
          <a:noFill/>
          <a:ln/>
          <a:effectLst/>
        </p:spPr>
      </p:pic>
      <p:pic>
        <p:nvPicPr>
          <p:cNvPr id="65" name="Picture 64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6310159" y="5549165"/>
            <a:ext cx="4205595" cy="315398"/>
          </a:xfrm>
          <a:prstGeom prst="rect">
            <a:avLst/>
          </a:prstGeom>
          <a:noFill/>
          <a:ln/>
          <a:effectLst/>
        </p:spPr>
      </p:pic>
      <p:pic>
        <p:nvPicPr>
          <p:cNvPr id="1804323" name="Picture 35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667000" y="6248400"/>
            <a:ext cx="69063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Group 49"/>
          <p:cNvGrpSpPr/>
          <p:nvPr/>
        </p:nvGrpSpPr>
        <p:grpSpPr>
          <a:xfrm>
            <a:off x="571500" y="1981200"/>
            <a:ext cx="2073910" cy="1752600"/>
            <a:chOff x="8534400" y="1279524"/>
            <a:chExt cx="2705100" cy="2286000"/>
          </a:xfrm>
        </p:grpSpPr>
        <p:grpSp>
          <p:nvGrpSpPr>
            <p:cNvPr id="18437" name="Group 14"/>
            <p:cNvGrpSpPr>
              <a:grpSpLocks/>
            </p:cNvGrpSpPr>
            <p:nvPr/>
          </p:nvGrpSpPr>
          <p:grpSpPr bwMode="auto">
            <a:xfrm>
              <a:off x="8904288" y="1279524"/>
              <a:ext cx="2335212" cy="2286000"/>
              <a:chOff x="3984" y="960"/>
              <a:chExt cx="1584" cy="1551"/>
            </a:xfrm>
          </p:grpSpPr>
          <p:grpSp>
            <p:nvGrpSpPr>
              <p:cNvPr id="18453" name="Group 15"/>
              <p:cNvGrpSpPr>
                <a:grpSpLocks/>
              </p:cNvGrpSpPr>
              <p:nvPr/>
            </p:nvGrpSpPr>
            <p:grpSpPr bwMode="auto">
              <a:xfrm>
                <a:off x="3984" y="960"/>
                <a:ext cx="1584" cy="1551"/>
                <a:chOff x="3744" y="960"/>
                <a:chExt cx="1584" cy="1551"/>
              </a:xfrm>
            </p:grpSpPr>
            <p:grpSp>
              <p:nvGrpSpPr>
                <p:cNvPr id="18455" name="Group 16"/>
                <p:cNvGrpSpPr>
                  <a:grpSpLocks/>
                </p:cNvGrpSpPr>
                <p:nvPr/>
              </p:nvGrpSpPr>
              <p:grpSpPr bwMode="auto">
                <a:xfrm>
                  <a:off x="3744" y="960"/>
                  <a:ext cx="1584" cy="1551"/>
                  <a:chOff x="3408" y="912"/>
                  <a:chExt cx="1584" cy="1551"/>
                </a:xfrm>
              </p:grpSpPr>
              <p:grpSp>
                <p:nvGrpSpPr>
                  <p:cNvPr id="18459" name="Group 17"/>
                  <p:cNvGrpSpPr>
                    <a:grpSpLocks/>
                  </p:cNvGrpSpPr>
                  <p:nvPr/>
                </p:nvGrpSpPr>
                <p:grpSpPr bwMode="auto">
                  <a:xfrm>
                    <a:off x="3408" y="912"/>
                    <a:ext cx="1584" cy="1551"/>
                    <a:chOff x="3360" y="1008"/>
                    <a:chExt cx="1584" cy="1551"/>
                  </a:xfrm>
                </p:grpSpPr>
                <p:pic>
                  <p:nvPicPr>
                    <p:cNvPr id="18463" name="Picture 1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r="73026"/>
                    <a:stretch>
                      <a:fillRect/>
                    </a:stretch>
                  </p:blipFill>
                  <p:spPr bwMode="auto">
                    <a:xfrm>
                      <a:off x="3360" y="1008"/>
                      <a:ext cx="768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8464" name="Picture 1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l="72498" r="-1158"/>
                    <a:stretch>
                      <a:fillRect/>
                    </a:stretch>
                  </p:blipFill>
                  <p:spPr bwMode="auto">
                    <a:xfrm>
                      <a:off x="4128" y="1008"/>
                      <a:ext cx="816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8460" name="Picture 20"/>
                  <p:cNvPicPr>
                    <a:picLocks noChangeAspect="1" noChangeArrowheads="1"/>
                  </p:cNvPicPr>
                  <p:nvPr/>
                </p:nvPicPr>
                <p:blipFill>
                  <a:blip r:embed="rId25" cstate="print"/>
                  <a:srcRect/>
                  <a:stretch>
                    <a:fillRect/>
                  </a:stretch>
                </p:blipFill>
                <p:spPr bwMode="auto">
                  <a:xfrm>
                    <a:off x="3480" y="1872"/>
                    <a:ext cx="216" cy="1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1" name="Picture 21"/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/>
                  <a:srcRect/>
                  <a:stretch>
                    <a:fillRect/>
                  </a:stretch>
                </p:blipFill>
                <p:spPr bwMode="auto">
                  <a:xfrm>
                    <a:off x="3792" y="2160"/>
                    <a:ext cx="197" cy="1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2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27" cstate="print"/>
                  <a:srcRect/>
                  <a:stretch>
                    <a:fillRect/>
                  </a:stretch>
                </p:blipFill>
                <p:spPr bwMode="auto">
                  <a:xfrm>
                    <a:off x="3504" y="2160"/>
                    <a:ext cx="216" cy="1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8456" name="Rectangle 23"/>
                <p:cNvSpPr>
                  <a:spLocks noChangeArrowheads="1"/>
                </p:cNvSpPr>
                <p:nvPr/>
              </p:nvSpPr>
              <p:spPr bwMode="auto">
                <a:xfrm>
                  <a:off x="4032" y="2208"/>
                  <a:ext cx="96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7" name="Rectangle 24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96" cy="38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8" name="Rectangle 25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528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8454" name="Rectangle 26"/>
              <p:cNvSpPr>
                <a:spLocks noChangeArrowheads="1"/>
              </p:cNvSpPr>
              <p:nvPr/>
            </p:nvSpPr>
            <p:spPr bwMode="auto">
              <a:xfrm>
                <a:off x="4080" y="2112"/>
                <a:ext cx="144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8449" name="Picture 40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8534400" y="2193924"/>
              <a:ext cx="228600" cy="28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0" name="Group 59"/>
          <p:cNvGrpSpPr/>
          <p:nvPr/>
        </p:nvGrpSpPr>
        <p:grpSpPr>
          <a:xfrm>
            <a:off x="8991600" y="1981200"/>
            <a:ext cx="2219960" cy="1752600"/>
            <a:chOff x="8610600" y="2057400"/>
            <a:chExt cx="2895600" cy="2286000"/>
          </a:xfrm>
        </p:grpSpPr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9170988" y="2057400"/>
              <a:ext cx="2335212" cy="2286000"/>
              <a:chOff x="3984" y="2640"/>
              <a:chExt cx="1584" cy="1551"/>
            </a:xfrm>
          </p:grpSpPr>
          <p:grpSp>
            <p:nvGrpSpPr>
              <p:cNvPr id="18465" name="Group 5"/>
              <p:cNvGrpSpPr>
                <a:grpSpLocks/>
              </p:cNvGrpSpPr>
              <p:nvPr/>
            </p:nvGrpSpPr>
            <p:grpSpPr bwMode="auto">
              <a:xfrm>
                <a:off x="3984" y="2640"/>
                <a:ext cx="1584" cy="1551"/>
                <a:chOff x="3360" y="1008"/>
                <a:chExt cx="1584" cy="1551"/>
              </a:xfrm>
            </p:grpSpPr>
            <p:pic>
              <p:nvPicPr>
                <p:cNvPr id="18472" name="Picture 6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3" name="Picture 7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8466" name="Picture 8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224" y="3888"/>
                <a:ext cx="197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7" name="Picture 9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4056" y="3744"/>
                <a:ext cx="216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8" name="Rectangle 10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9" name="Rectangle 11"/>
              <p:cNvSpPr>
                <a:spLocks noChangeArrowheads="1"/>
              </p:cNvSpPr>
              <p:nvPr/>
            </p:nvSpPr>
            <p:spPr bwMode="auto">
              <a:xfrm>
                <a:off x="4416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0" name="Rectangle 12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1" name="Rectangle 13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43" name="Picture 42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8610600" y="2895600"/>
              <a:ext cx="381000" cy="435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" name="Picture 4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2578100"/>
            <a:ext cx="14478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43700" y="2940050"/>
            <a:ext cx="1104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9753600" y="6324600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[Demo: approximate Q-learning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 (L11D10)]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1828800"/>
            <a:ext cx="58674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8686800" y="1828800"/>
            <a:ext cx="29718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2285995" y="4015663"/>
            <a:ext cx="2530484" cy="251538"/>
          </a:xfrm>
          <a:prstGeom prst="rect">
            <a:avLst/>
          </a:prstGeom>
          <a:noFill/>
          <a:ln/>
          <a:effectLst/>
        </p:spPr>
      </p:pic>
      <p:pic>
        <p:nvPicPr>
          <p:cNvPr id="59" name="Picture 58" descr="txp_fi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9491953" y="3989926"/>
            <a:ext cx="1359927" cy="277274"/>
          </a:xfrm>
          <a:prstGeom prst="rect">
            <a:avLst/>
          </a:prstGeom>
          <a:noFill/>
          <a:ln/>
          <a:effectLst/>
        </p:spPr>
      </p:pic>
      <p:sp>
        <p:nvSpPr>
          <p:cNvPr id="63" name="Right Arrow 62"/>
          <p:cNvSpPr/>
          <p:nvPr/>
        </p:nvSpPr>
        <p:spPr>
          <a:xfrm>
            <a:off x="4793117" y="5181600"/>
            <a:ext cx="1012371" cy="5334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1752600" y="5029200"/>
            <a:ext cx="8915400" cy="914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1" grpId="0" animBg="1"/>
      <p:bldP spid="52" grpId="0" animBg="1"/>
      <p:bldP spid="63" grpId="0" animBg="1"/>
      <p:bldP spid="6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Approximate Q-Learning -- </a:t>
            </a:r>
            <a:r>
              <a:rPr lang="en-US" dirty="0" err="1"/>
              <a:t>Pacman</a:t>
            </a:r>
            <a:endParaRPr lang="en-US" dirty="0"/>
          </a:p>
        </p:txBody>
      </p:sp>
      <p:pic>
        <p:nvPicPr>
          <p:cNvPr id="5" name="Approximate-Qlearning--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0" y="11430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Search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590675"/>
            <a:ext cx="5762625" cy="458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Search</a:t>
            </a:r>
          </a:p>
        </p:txBody>
      </p:sp>
      <p:sp>
        <p:nvSpPr>
          <p:cNvPr id="1806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Problem: often the feature-based policies that work well (win games, maximize utilities) aren’t the ones that approximate V / Q best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E.g. your value functions from project 2 were probably horrible estimates of future rewards, but they still produced good decisions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Q-learning’s priority: get Q-values close (modeling)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Action selection priority: get ordering of Q-values right (prediction)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We’ll see this distinction between modeling and prediction again later in the course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Solution: learn policies that maximize rewards, not the values that predict them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Policy search: start with an ok solution (e.g. Q-learning) then fine-tune by hill climbing on feature weights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Search</a:t>
            </a:r>
          </a:p>
        </p:txBody>
      </p:sp>
      <p:sp>
        <p:nvSpPr>
          <p:cNvPr id="1807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Simplest policy search:</a:t>
            </a:r>
          </a:p>
          <a:p>
            <a:pPr lvl="1"/>
            <a:r>
              <a:rPr lang="en-US" sz="2400" dirty="0"/>
              <a:t>Start with an initial linear value function or Q-function</a:t>
            </a:r>
          </a:p>
          <a:p>
            <a:pPr lvl="1"/>
            <a:r>
              <a:rPr lang="en-US" sz="2400" dirty="0"/>
              <a:t>Nudge each feature weight up and down and see if your policy is better than before</a:t>
            </a:r>
          </a:p>
          <a:p>
            <a:pPr lvl="1"/>
            <a:endParaRPr lang="en-US" sz="2400" dirty="0"/>
          </a:p>
          <a:p>
            <a:r>
              <a:rPr lang="en-US" sz="2800" dirty="0"/>
              <a:t>Problems:</a:t>
            </a:r>
          </a:p>
          <a:p>
            <a:pPr lvl="1"/>
            <a:r>
              <a:rPr lang="en-US" sz="2400" dirty="0"/>
              <a:t>How do we tell the policy got better?</a:t>
            </a:r>
          </a:p>
          <a:p>
            <a:pPr lvl="1"/>
            <a:r>
              <a:rPr lang="en-US" sz="2400" dirty="0"/>
              <a:t>Need to run many sample episodes!</a:t>
            </a:r>
          </a:p>
          <a:p>
            <a:pPr lvl="1"/>
            <a:r>
              <a:rPr lang="en-US" sz="2400" dirty="0"/>
              <a:t>If there are a lot of features, this can be impractical</a:t>
            </a:r>
          </a:p>
          <a:p>
            <a:pPr lvl="1"/>
            <a:endParaRPr lang="en-US" sz="2400" dirty="0"/>
          </a:p>
          <a:p>
            <a:r>
              <a:rPr lang="en-US" sz="2800" dirty="0"/>
              <a:t>Better methods exploit </a:t>
            </a:r>
            <a:r>
              <a:rPr lang="en-US" sz="2800" dirty="0" err="1"/>
              <a:t>lookahead</a:t>
            </a:r>
            <a:r>
              <a:rPr lang="en-US" sz="2800" dirty="0"/>
              <a:t> structure, sample wisely, change multiple parameters…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Search</a:t>
            </a:r>
          </a:p>
        </p:txBody>
      </p:sp>
      <p:pic>
        <p:nvPicPr>
          <p:cNvPr id="2" name="HELICOPTER -- invert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4610" y="1168400"/>
            <a:ext cx="7963790" cy="5308600"/>
          </a:xfrm>
        </p:spPr>
      </p:pic>
      <p:sp>
        <p:nvSpPr>
          <p:cNvPr id="3" name="TextBox 2"/>
          <p:cNvSpPr txBox="1"/>
          <p:nvPr/>
        </p:nvSpPr>
        <p:spPr>
          <a:xfrm>
            <a:off x="-76200" y="64886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alibri"/>
                <a:cs typeface="Calibri"/>
              </a:rPr>
              <a:t>[Andrew Ng]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2585" y="6488668"/>
            <a:ext cx="2139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HELICOPTER]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1524027"/>
            <a:ext cx="5702300" cy="4252356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6172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We’re done with Part I: Search and Planning!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We’ve seen how AI methods can solve problems in: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Search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Constraint Satisfaction Problems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Games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Markov Decision Problems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Reinforcement Learning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Next up: Part II: Uncertainty and Learning!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(s,a,r,s')  template TPT1  env TPENV1  fore 0  back 16777215  eqnno 1"/>
  <p:tag name="FILENAME" val="TP_tmp"/>
  <p:tag name="ORIGWIDTH" val="42"/>
  <p:tag name="PICTUREFILESIZE" val="34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(s,a,r,s',a',r',s'',a'',r'',s''''\ldots)  template TPT1  env TPENV1  fore 0  back 16777215  eqnno 1"/>
  <p:tag name="FILENAME" val="TP_tmp"/>
  <p:tag name="ORIGWIDTH" val="142"/>
  <p:tag name="PICTUREFILESIZE" val="69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r + \gamma \max_{a'}Q(s',a')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1"/>
  <p:tag name="PICTUREFILESIZE" val="4516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approx r + \gamma \max_{a'}Q(s',a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9"/>
  <p:tag name="PICTUREFILESIZE" val="2694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{\sc V}(s) = w_1 f_1(s) + w_2 f_2(s) + \ldots + w_n f_n(s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727"/>
  <p:tag name="BOXHEIGHT" val="381"/>
  <p:tag name="BOXFONT" val="10"/>
  <p:tag name="BOXWRAP" val="False"/>
  <p:tag name="WORKAROUNDTRANSPARENCYBUG" val="False"/>
  <p:tag name="ALLOWFONTSUBSTITUTION" val="False"/>
  <p:tag name="BITMAPFORMAT" val="pngmono"/>
  <p:tag name="ORIGWIDTH" val="413"/>
  <p:tag name="PICTUREFILESIZE" val="1852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{\sc Q}(s, a) = w_1 f_1(s, a) + w_2 f_2(s, a) + \ldots + w_n f_n(s, 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727"/>
  <p:tag name="BOXHEIGHT" val="381"/>
  <p:tag name="BOXFONT" val="10"/>
  <p:tag name="BOXWRAP" val="False"/>
  <p:tag name="WORKAROUNDTRANSPARENCYBUG" val="False"/>
  <p:tag name="ALLOWFONTSUBSTITUTION" val="False"/>
  <p:tag name="BITMAPFORMAT" val="pngmono"/>
  <p:tag name="ORIGWIDTH" val="467"/>
  <p:tag name="PICTUREFILESIZE" val="2333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Q(s,a) + \alpha \left[ \mbox{difference} 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342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w_i \leftarrow w_i + \alpha \left[ \mbox{difference} \right] f_i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01"/>
  <p:tag name="PICTUREFILESIZE" val="2159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{\sc Q}(s, a) = w_1 f_1(s, a) + w_2 f_2(s, a) + \ldots + w_n f_n(s, 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727"/>
  <p:tag name="BOXHEIGHT" val="381"/>
  <p:tag name="BOXFONT" val="10"/>
  <p:tag name="BOXWRAP" val="False"/>
  <p:tag name="WORKAROUNDTRANSPARENCYBUG" val="False"/>
  <p:tag name="ALLOWFONTSUBSTITUTION" val="False"/>
  <p:tag name="BITMAPFORMAT" val="pngmono"/>
  <p:tag name="ORIGWIDTH" val="467"/>
  <p:tag name="PICTUREFILESIZE" val="233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mbox{\rm difference} = \left[ r + \gamma \max_{a'} Q(s',a') \right] - Q(s,a)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3854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mathrm{\sf transition~} = (s,a,r,s')  template TPT1  env TPENV1  fore 0  back 16777215  eqnno 1"/>
  <p:tag name="FILENAME" val="TP_tmp"/>
  <p:tag name="ORIGWIDTH" val="99"/>
  <p:tag name="PICTUREFILESIZE" val="564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DOT}(s,\mbox{NORTH}) = 0.5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6"/>
  <p:tag name="PICTUREFILESIZE" val="1677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GST}(s,\mbox{NORTH}) = 1.0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2"/>
  <p:tag name="PICTUREFILESIZE" val="1644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r + \gamma \max_{a'} Q(s',a') = -500 +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01"/>
  <p:tag name="PICTUREFILESIZE" val="2628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4.0 f_{DOT}(s,a) - 1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806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mbox{difference}  = -50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9"/>
  <p:tag name="PICTUREFILESIZE" val="1061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DOT} \leftarrow 4.0 + \alpha \left[ -501 \right] 0.5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7"/>
  <p:tag name="PICTUREFILESIZE" val="1696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GST} \leftarrow -1.0 + \alpha \left[ -501 \right] 1.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1708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3.0 f_{DOT}(s,a) - 3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924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a = \mbox{NORTH}  template TPT1  env TPENV1  fore 0  back 16777215  eqnno 1"/>
  <p:tag name="FILENAME" val="TP_tmp"/>
  <p:tag name="ORIGWIDTH" val="55"/>
  <p:tag name="PICTUREFILESIZE" val="298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r = -500  template TPT1  env TPENV1  fore 0  back 16777215  eqnno 1"/>
  <p:tag name="FILENAME" val="TP_tmp"/>
  <p:tag name="ORIGWIDTH" val="42"/>
  <p:tag name="PICTUREFILESIZE" val="214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\mbox{NORTH}) = +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1"/>
  <p:tag name="PICTUREFILESIZE" val="1285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',\cdot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8"/>
  <p:tag name="PICTUREFILESIZE" val="912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'  template TPT1  env TPENV1  fore 0  back 16777215  eqnno 1"/>
  <p:tag name="FILENAME" val="TP_tmp"/>
  <p:tag name="ORIGWIDTH" val="7"/>
  <p:tag name="PICTUREFILESIZE" val="105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  template TPT1  env TPENV1  fore 0  back 16777215  eqnno 1"/>
  <p:tag name="FILENAME" val="TP_tmp"/>
  <p:tag name="ORIGWIDTH" val="4"/>
  <p:tag name="PICTUREFILESIZE" val="692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46286</TotalTime>
  <Words>1222</Words>
  <Application>Microsoft Office PowerPoint</Application>
  <PresentationFormat>Widescreen</PresentationFormat>
  <Paragraphs>224</Paragraphs>
  <Slides>31</Slides>
  <Notes>2</Notes>
  <HiddenSlides>1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Symbol</vt:lpstr>
      <vt:lpstr>Wingdings</vt:lpstr>
      <vt:lpstr>dan-berkeley-nlp-v1</vt:lpstr>
      <vt:lpstr>CS 188: Artificial Intelligence </vt:lpstr>
      <vt:lpstr>Reinforcement Learning</vt:lpstr>
      <vt:lpstr>The Story So Far: MDPs and RL</vt:lpstr>
      <vt:lpstr>Model-Free Learning</vt:lpstr>
      <vt:lpstr>Q-Learning</vt:lpstr>
      <vt:lpstr>Q-Learning Properties</vt:lpstr>
      <vt:lpstr>Video of Demo Q-Learning Auto Cliff Grid</vt:lpstr>
      <vt:lpstr>Exploration vs. Exploitation</vt:lpstr>
      <vt:lpstr>How to Explore?</vt:lpstr>
      <vt:lpstr>Video of Demo Q-learning – Manual Exploration – Bridge Grid </vt:lpstr>
      <vt:lpstr>Video of Demo Q-learning – Epsilon-Greedy – Crawler </vt:lpstr>
      <vt:lpstr>Exploration Functions</vt:lpstr>
      <vt:lpstr>Video of Demo Q-learning – Exploration Function – Crawler </vt:lpstr>
      <vt:lpstr>Regret</vt:lpstr>
      <vt:lpstr>Approximate Q-Learning</vt:lpstr>
      <vt:lpstr>Approximate Q-Learning</vt:lpstr>
      <vt:lpstr>Generalizing Across States</vt:lpstr>
      <vt:lpstr>Example: Pacman</vt:lpstr>
      <vt:lpstr>Video of Demo Q-Learning Pacman – Tiny – Watch All</vt:lpstr>
      <vt:lpstr>Video of Demo Q-Learning Pacman – Tiny – Silent Train</vt:lpstr>
      <vt:lpstr>Video of Demo Q-Learning Pacman – Tricky – Watch All</vt:lpstr>
      <vt:lpstr>Feature-Based Representations</vt:lpstr>
      <vt:lpstr>Linear Value Functions</vt:lpstr>
      <vt:lpstr>Approximate Q-Learning</vt:lpstr>
      <vt:lpstr>Example: Q-Pacman</vt:lpstr>
      <vt:lpstr>Video of Demo Approximate Q-Learning -- Pacman</vt:lpstr>
      <vt:lpstr>Policy Search</vt:lpstr>
      <vt:lpstr>Policy Search</vt:lpstr>
      <vt:lpstr>Policy Search</vt:lpstr>
      <vt:lpstr>Policy Search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2994</cp:revision>
  <cp:lastPrinted>2014-02-25T20:18:13Z</cp:lastPrinted>
  <dcterms:created xsi:type="dcterms:W3CDTF">2004-08-27T04:16:05Z</dcterms:created>
  <dcterms:modified xsi:type="dcterms:W3CDTF">2016-10-12T14:03:11Z</dcterms:modified>
</cp:coreProperties>
</file>